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84" r:id="rId9"/>
    <p:sldId id="283" r:id="rId10"/>
    <p:sldId id="282" r:id="rId11"/>
    <p:sldId id="281" r:id="rId12"/>
    <p:sldId id="280" r:id="rId13"/>
    <p:sldId id="279" r:id="rId14"/>
    <p:sldId id="263" r:id="rId15"/>
    <p:sldId id="271" r:id="rId16"/>
    <p:sldId id="272" r:id="rId17"/>
    <p:sldId id="275" r:id="rId18"/>
    <p:sldId id="276" r:id="rId19"/>
    <p:sldId id="277" r:id="rId20"/>
    <p:sldId id="278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DEB"/>
    <a:srgbClr val="E77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3F73B-0CCD-4F16-9B55-C85C565D8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8BA70F-AA0E-49DE-A18B-BCD9F70A2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D8D56-5856-43E4-8A0A-BD92F9DF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58546-C714-41D8-9E9C-904AD72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3DF39-200D-4E5C-95E6-1A27374D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B7B7-C489-4D1E-B855-280B4FDD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4F5994-534F-4707-943E-2F01F18B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9E7DA-49B3-421C-BABD-B6A0A296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F0907-5552-4132-914D-F061E560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70CA-3579-4F6F-9D64-4D9AE5A8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DC0238-6F5D-498B-B2BD-37C15F8E2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84CD8D-6497-4316-B63C-598165475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85217-E745-4A23-8CCB-01F53EBF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E0F5A-2C0F-4B88-9B07-C3D7E361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02D-9110-4AB4-A985-E502DC56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972A8-747D-4DE9-832B-78C337AE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AC290-EE84-40DF-9BEE-1EFC001E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188D5-6F88-4E69-ACAD-E54D787E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59454-4BC6-4358-8D37-37A197C6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C255A-0D86-4814-9BCB-327C7B39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0526F-5CA8-4513-81BA-FFCF8EC7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98062-123A-4804-98D2-348636AFE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5601D-3E7B-49E6-9436-575D3BA9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122A6-7F34-4AF3-91E3-DA565BB2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C99B6-CDFD-42E2-9F52-3AF948D5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461FD-1054-4BED-9E72-BD055A2D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7121A-8185-4B69-9F60-35D770582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86EB1-091B-4ABC-B352-6318B1A96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8064D-355E-4E16-9AA9-D9340904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B972F-F14D-44D5-B6E2-2A258F2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901940-531B-452C-A337-3201E659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32FB7-4EF3-4A72-B84B-FF655702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14113-CEE4-4A06-BC6E-C9DBA4C4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A916A-BCE3-4693-88E8-7CE994B20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24F6D9-31E6-4754-94DB-B0BFD63CF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709084-9DF9-41BC-8E7A-93B853DF5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7B7444-04CF-41AD-9736-FE50ED8C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675680-A58A-4343-8B1F-AA9F3F0F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0A9215-CE8A-4C6B-83D1-AE210E24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4E84F-48AC-4669-A491-6922E8D3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7BECA2-C468-4F95-BCDF-CB6FFA26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2FE44C-DCA1-456B-B0D0-4D0E428B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E6BA5C-34C4-4AD5-99C4-9769A7E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67AA6A-B879-4109-8D6B-9D993416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E3C112-038E-4E74-9D6C-B11659F8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2145F-B883-421B-BC9D-03BFDA3E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BAA8A-0344-439B-9E17-A4271491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19F31-5F5D-49C7-B997-5550372CC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B834B-D0D7-455E-83F7-EBF1072E8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68C75-BCAF-4E03-8BD3-ABAA0C9B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7D2C4-1314-4FA6-BDBD-33A325B8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4D889-6796-498F-A11A-42737F7D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BBDA5-D2B5-4E80-B63B-3559D972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7DCCB7-E63C-4F9E-83D6-C5874BD8F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1A229E-4CA3-443F-A1A2-39337284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2D285-D1D5-4D85-A189-DE314B9B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5992-3CDB-48EB-999C-B9CAC451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218B7-EE92-4947-A7CC-4EF6A113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1FA73-A718-4EB5-8BA1-C4704CBD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0414B-5C45-4844-BAA6-7D63B3C1D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E8EEE-FE75-40EF-9937-EA042FCC9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B205-253F-4883-8E45-838A9D06414D}" type="datetimeFigureOut">
              <a:rPr lang="ru-RU" smtClean="0"/>
              <a:t>12.02.2018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92A0E-8EDC-4BA7-B2FB-5B4927DA7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847C3B-D0E4-4E1A-A985-6EB1249E9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4B6E-C569-4455-A5D6-C64BFE51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4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iles.school-collection.edu.ru/dlrstore/669b5252-e921-11dc-95ff-0800200c9a66/4_10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669b5253-e921-11dc-95ff-0800200c9a66/4_11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zonmacaron.ru/upload/iblock/9dd/9dd1ab8f8913a9df4699db920feb2e99.png">
            <a:extLst>
              <a:ext uri="{FF2B5EF4-FFF2-40B4-BE49-F238E27FC236}">
                <a16:creationId xmlns:a16="http://schemas.microsoft.com/office/drawing/2014/main" id="{42803C08-2F31-46B1-B23B-8BE22783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5" y="1600200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0F4051-EA4E-42B0-8C71-FEC509A0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3586"/>
            <a:ext cx="4791075" cy="40481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1E0509-E850-4589-848E-06AFFB60A309}"/>
              </a:ext>
            </a:extLst>
          </p:cNvPr>
          <p:cNvSpPr/>
          <p:nvPr/>
        </p:nvSpPr>
        <p:spPr>
          <a:xfrm>
            <a:off x="1239918" y="441664"/>
            <a:ext cx="7441857" cy="21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В какой точке скафандра давление больше: в средней, нижней или у головы 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25225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37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74963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48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64423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242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32827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07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49859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612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E81ABB-06BE-47D1-8A97-7ED0AA4B7749}"/>
              </a:ext>
            </a:extLst>
          </p:cNvPr>
          <p:cNvSpPr/>
          <p:nvPr/>
        </p:nvSpPr>
        <p:spPr>
          <a:xfrm>
            <a:off x="3951858" y="2958006"/>
            <a:ext cx="44624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88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8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ρgh</a:t>
            </a:r>
            <a:endParaRPr lang="ru-RU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B0AD5-71EA-4EDB-A3FB-B5C3A147F49F}"/>
              </a:ext>
            </a:extLst>
          </p:cNvPr>
          <p:cNvSpPr txBox="1"/>
          <p:nvPr/>
        </p:nvSpPr>
        <p:spPr>
          <a:xfrm>
            <a:off x="452582" y="267855"/>
            <a:ext cx="1083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рассчитать атмосферное давление по формуле:</a:t>
            </a:r>
          </a:p>
        </p:txBody>
      </p:sp>
    </p:spTree>
    <p:extLst>
      <p:ext uri="{BB962C8B-B14F-4D97-AF65-F5344CB8AC3E}">
        <p14:creationId xmlns:p14="http://schemas.microsoft.com/office/powerpoint/2010/main" val="11195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784DA807-3367-4C50-9DF3-66BDF68C0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8" y="295130"/>
            <a:ext cx="3990829" cy="6321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1A653F-60DA-4DDC-92CE-A89CFB8B867A}"/>
              </a:ext>
            </a:extLst>
          </p:cNvPr>
          <p:cNvSpPr txBox="1"/>
          <p:nvPr/>
        </p:nvSpPr>
        <p:spPr>
          <a:xfrm>
            <a:off x="4738553" y="489230"/>
            <a:ext cx="6676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атмосферного давления. Опыт Торричелли.</a:t>
            </a:r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92CADA3-D0C3-46EF-85F5-2FFF04D7A2B2}"/>
              </a:ext>
            </a:extLst>
          </p:cNvPr>
          <p:cNvSpPr txBox="1"/>
          <p:nvPr/>
        </p:nvSpPr>
        <p:spPr>
          <a:xfrm>
            <a:off x="9531927" y="5657671"/>
            <a:ext cx="266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ЖМИ</a:t>
            </a:r>
          </a:p>
        </p:txBody>
      </p:sp>
    </p:spTree>
    <p:extLst>
      <p:ext uri="{BB962C8B-B14F-4D97-AF65-F5344CB8AC3E}">
        <p14:creationId xmlns:p14="http://schemas.microsoft.com/office/powerpoint/2010/main" val="31070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E819AB-7130-4EBE-928D-D6A5D906302B}"/>
              </a:ext>
            </a:extLst>
          </p:cNvPr>
          <p:cNvSpPr/>
          <p:nvPr/>
        </p:nvSpPr>
        <p:spPr>
          <a:xfrm>
            <a:off x="443345" y="812914"/>
            <a:ext cx="11582400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единицу атмосферного давления принимают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миллиметр ртутного столба (1 мм рт. ст.)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6FE5CF-48B6-4CC8-92B5-39732D55A711}"/>
              </a:ext>
            </a:extLst>
          </p:cNvPr>
          <p:cNvSpPr/>
          <p:nvPr/>
        </p:nvSpPr>
        <p:spPr>
          <a:xfrm>
            <a:off x="831272" y="2731822"/>
            <a:ext cx="107511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gph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9,8Н/кг  * *13 600кг/м3  * 0,001 м ≈ 133,3 Па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1 мм рт. ст. = 133,3 Па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14ED2A-7386-47C2-9992-D723CDAA8961}"/>
              </a:ext>
            </a:extLst>
          </p:cNvPr>
          <p:cNvSpPr/>
          <p:nvPr/>
        </p:nvSpPr>
        <p:spPr>
          <a:xfrm>
            <a:off x="1339271" y="741445"/>
            <a:ext cx="90516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мм рт. ст. =             Па.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760 мм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рт.ст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             Па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101300Па =          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AA96B-0E05-4FAC-B9D4-26BB910DE9F9}"/>
              </a:ext>
            </a:extLst>
          </p:cNvPr>
          <p:cNvSpPr txBox="1"/>
          <p:nvPr/>
        </p:nvSpPr>
        <p:spPr>
          <a:xfrm>
            <a:off x="4202543" y="2501359"/>
            <a:ext cx="159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1999,5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91CF-C57B-48FB-AB55-276281A8411A}"/>
              </a:ext>
            </a:extLst>
          </p:cNvPr>
          <p:cNvSpPr txBox="1"/>
          <p:nvPr/>
        </p:nvSpPr>
        <p:spPr>
          <a:xfrm>
            <a:off x="4341091" y="3362037"/>
            <a:ext cx="1754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101300</a:t>
            </a:r>
            <a:endParaRPr lang="ru-RU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B856C-C697-4D03-A068-C45D30C5CF14}"/>
              </a:ext>
            </a:extLst>
          </p:cNvPr>
          <p:cNvSpPr txBox="1"/>
          <p:nvPr/>
        </p:nvSpPr>
        <p:spPr>
          <a:xfrm>
            <a:off x="3860800" y="4160558"/>
            <a:ext cx="124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1013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132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6C83C7-1965-4D3D-8F3C-A294C5C14B28}"/>
              </a:ext>
            </a:extLst>
          </p:cNvPr>
          <p:cNvSpPr/>
          <p:nvPr/>
        </p:nvSpPr>
        <p:spPr>
          <a:xfrm>
            <a:off x="345585" y="522308"/>
            <a:ext cx="5316306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«Третий лишний»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мм рт. ст.,   1Па,  1Н;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2.Торричелли,  Гагарин,     Галилей.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3.Термометр, шприц , пипетка.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disk.ru/uploads/images/p/a/s/pasha_kot_ja_kak_voda_novaja_muzika_2017_lipetsk.jpg">
            <a:extLst>
              <a:ext uri="{FF2B5EF4-FFF2-40B4-BE49-F238E27FC236}">
                <a16:creationId xmlns:a16="http://schemas.microsoft.com/office/drawing/2014/main" id="{46C98793-B021-4552-9C34-2B9CA6C9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3" y="492063"/>
            <a:ext cx="5556451" cy="594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6DE9D-58FD-43F1-88C1-CBFFB7E1679B}"/>
              </a:ext>
            </a:extLst>
          </p:cNvPr>
          <p:cNvSpPr/>
          <p:nvPr/>
        </p:nvSpPr>
        <p:spPr>
          <a:xfrm>
            <a:off x="777072" y="668726"/>
            <a:ext cx="10195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чистый лист бумаги или пластиковый стакан, приложить ко рту и сделать глубокий вздох. Что происходит? Объяснить.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CEE272-9595-4F2B-A5F7-E2074F2F15E1}"/>
              </a:ext>
            </a:extLst>
          </p:cNvPr>
          <p:cNvSpPr/>
          <p:nvPr/>
        </p:nvSpPr>
        <p:spPr>
          <a:xfrm>
            <a:off x="360216" y="494366"/>
            <a:ext cx="6770255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ошибку»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1мм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рт.ст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= 133,3 Па;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2. 1013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гПа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760 мм рт. ст.;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3. 10 мм рт. ст. = 1,333гПа</a:t>
            </a:r>
            <a:endParaRPr lang="ru-RU" sz="4000" dirty="0"/>
          </a:p>
        </p:txBody>
      </p:sp>
      <p:pic>
        <p:nvPicPr>
          <p:cNvPr id="5122" name="Picture 2" descr="https://avatanplus.com/files/resources/original/591c52be767f415c16a33815.png">
            <a:extLst>
              <a:ext uri="{FF2B5EF4-FFF2-40B4-BE49-F238E27FC236}">
                <a16:creationId xmlns:a16="http://schemas.microsoft.com/office/drawing/2014/main" id="{BB6861B6-6B59-4653-89B9-655B9AC1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52" y="2582494"/>
            <a:ext cx="5232111" cy="39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5F5C9F-E635-41C2-BFCE-CBD6B8AFF066}"/>
              </a:ext>
            </a:extLst>
          </p:cNvPr>
          <p:cNvSpPr txBox="1"/>
          <p:nvPr/>
        </p:nvSpPr>
        <p:spPr>
          <a:xfrm>
            <a:off x="1542473" y="471055"/>
            <a:ext cx="935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5E3F8-6CEE-4A35-BF02-F7EE31C24D38}"/>
              </a:ext>
            </a:extLst>
          </p:cNvPr>
          <p:cNvSpPr txBox="1"/>
          <p:nvPr/>
        </p:nvSpPr>
        <p:spPr>
          <a:xfrm>
            <a:off x="914400" y="2235200"/>
            <a:ext cx="107788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§43, 44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просмотреть на сайте «Пропущенный урок» - </a:t>
            </a:r>
            <a:r>
              <a:rPr lang="ru-RU" sz="2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История открытия атмосферного давления.</a:t>
            </a:r>
            <a:endParaRPr lang="ru-RU" sz="2800" dirty="0">
              <a:solidFill>
                <a:srgbClr val="8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 задание : цветы – барометры, птицы-синоптики, морские барометры.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4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9DEDA-49AF-444F-87CB-6549ED7C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89" y="2472260"/>
            <a:ext cx="5019675" cy="37623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16262D-5084-4FBC-A057-B0A8EAD6D568}"/>
              </a:ext>
            </a:extLst>
          </p:cNvPr>
          <p:cNvSpPr/>
          <p:nvPr/>
        </p:nvSpPr>
        <p:spPr>
          <a:xfrm>
            <a:off x="867508" y="250764"/>
            <a:ext cx="9874180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со стаканом и листом бумаги (заполненный стакан  водой накрываем листом бумаги и переворачиваем.) Почему вода не выливается из стакана?</a:t>
            </a:r>
          </a:p>
        </p:txBody>
      </p:sp>
    </p:spTree>
    <p:extLst>
      <p:ext uri="{BB962C8B-B14F-4D97-AF65-F5344CB8AC3E}">
        <p14:creationId xmlns:p14="http://schemas.microsoft.com/office/powerpoint/2010/main" val="44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B20AD6-A9E5-40C9-86CC-34E409CD4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00037"/>
            <a:ext cx="95631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04790-10C3-42F6-B9C6-C37503CF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24" y="0"/>
            <a:ext cx="10072995" cy="63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05763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284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523193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47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06498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355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C2F447E-A4C9-4B02-B504-07EF0D46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03378"/>
              </p:ext>
            </p:extLst>
          </p:nvPr>
        </p:nvGraphicFramePr>
        <p:xfrm>
          <a:off x="600364" y="267855"/>
          <a:ext cx="10880431" cy="600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37">
                  <a:extLst>
                    <a:ext uri="{9D8B030D-6E8A-4147-A177-3AD203B41FA5}">
                      <a16:colId xmlns:a16="http://schemas.microsoft.com/office/drawing/2014/main" val="3802797519"/>
                    </a:ext>
                  </a:extLst>
                </a:gridCol>
                <a:gridCol w="718744">
                  <a:extLst>
                    <a:ext uri="{9D8B030D-6E8A-4147-A177-3AD203B41FA5}">
                      <a16:colId xmlns:a16="http://schemas.microsoft.com/office/drawing/2014/main" val="851846794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2057113292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42787811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987198809"/>
                    </a:ext>
                  </a:extLst>
                </a:gridCol>
                <a:gridCol w="716869">
                  <a:extLst>
                    <a:ext uri="{9D8B030D-6E8A-4147-A177-3AD203B41FA5}">
                      <a16:colId xmlns:a16="http://schemas.microsoft.com/office/drawing/2014/main" val="2916587420"/>
                    </a:ext>
                  </a:extLst>
                </a:gridCol>
                <a:gridCol w="728831">
                  <a:extLst>
                    <a:ext uri="{9D8B030D-6E8A-4147-A177-3AD203B41FA5}">
                      <a16:colId xmlns:a16="http://schemas.microsoft.com/office/drawing/2014/main" val="2469769721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453348496"/>
                    </a:ext>
                  </a:extLst>
                </a:gridCol>
                <a:gridCol w="755810">
                  <a:extLst>
                    <a:ext uri="{9D8B030D-6E8A-4147-A177-3AD203B41FA5}">
                      <a16:colId xmlns:a16="http://schemas.microsoft.com/office/drawing/2014/main" val="3178279274"/>
                    </a:ext>
                  </a:extLst>
                </a:gridCol>
                <a:gridCol w="689890">
                  <a:extLst>
                    <a:ext uri="{9D8B030D-6E8A-4147-A177-3AD203B41FA5}">
                      <a16:colId xmlns:a16="http://schemas.microsoft.com/office/drawing/2014/main" val="9889800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005895795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819787737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1270904159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659522340"/>
                    </a:ext>
                  </a:extLst>
                </a:gridCol>
                <a:gridCol w="722850">
                  <a:extLst>
                    <a:ext uri="{9D8B030D-6E8A-4147-A177-3AD203B41FA5}">
                      <a16:colId xmlns:a16="http://schemas.microsoft.com/office/drawing/2014/main" val="373453122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6543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2181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70642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7534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911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43906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1105"/>
                  </a:ext>
                </a:extLst>
              </a:tr>
              <a:tr h="75045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AD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17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DA1685-1ED7-4CF5-BB9B-495BAC62FAF7}"/>
              </a:ext>
            </a:extLst>
          </p:cNvPr>
          <p:cNvSpPr txBox="1"/>
          <p:nvPr/>
        </p:nvSpPr>
        <p:spPr>
          <a:xfrm>
            <a:off x="147787" y="4818386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EB5D1-B3D9-4367-9698-EAC2000FF98E}"/>
              </a:ext>
            </a:extLst>
          </p:cNvPr>
          <p:cNvSpPr txBox="1"/>
          <p:nvPr/>
        </p:nvSpPr>
        <p:spPr>
          <a:xfrm>
            <a:off x="147787" y="5697604"/>
            <a:ext cx="56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4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552</Words>
  <Application>Microsoft Office PowerPoint</Application>
  <PresentationFormat>Широкоэкранный</PresentationFormat>
  <Paragraphs>337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Смирнова</dc:creator>
  <cp:lastModifiedBy>Любовь Смирнова</cp:lastModifiedBy>
  <cp:revision>9</cp:revision>
  <dcterms:created xsi:type="dcterms:W3CDTF">2018-02-12T18:41:21Z</dcterms:created>
  <dcterms:modified xsi:type="dcterms:W3CDTF">2018-02-12T20:03:15Z</dcterms:modified>
</cp:coreProperties>
</file>